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26"/>
  </p:notesMasterIdLst>
  <p:sldIdLst>
    <p:sldId id="599" r:id="rId3"/>
    <p:sldId id="701" r:id="rId4"/>
    <p:sldId id="706" r:id="rId5"/>
    <p:sldId id="707" r:id="rId6"/>
    <p:sldId id="708" r:id="rId7"/>
    <p:sldId id="709" r:id="rId8"/>
    <p:sldId id="710" r:id="rId9"/>
    <p:sldId id="711" r:id="rId10"/>
    <p:sldId id="712" r:id="rId11"/>
    <p:sldId id="713" r:id="rId12"/>
    <p:sldId id="714" r:id="rId13"/>
    <p:sldId id="715" r:id="rId14"/>
    <p:sldId id="654" r:id="rId15"/>
    <p:sldId id="718" r:id="rId16"/>
    <p:sldId id="716" r:id="rId17"/>
    <p:sldId id="717" r:id="rId18"/>
    <p:sldId id="719" r:id="rId19"/>
    <p:sldId id="721" r:id="rId20"/>
    <p:sldId id="720" r:id="rId21"/>
    <p:sldId id="271" r:id="rId22"/>
    <p:sldId id="722" r:id="rId23"/>
    <p:sldId id="724" r:id="rId24"/>
    <p:sldId id="72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 Du" initials="PD" lastIdx="4" clrIdx="0">
    <p:extLst>
      <p:ext uri="{19B8F6BF-5375-455C-9EA6-DF929625EA0E}">
        <p15:presenceInfo xmlns:p15="http://schemas.microsoft.com/office/powerpoint/2012/main" userId="S::pdu@futurewei.com::608a644d-8720-43c7-bce5-36bcb114bc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18344"/>
    <a:srgbClr val="4CAD5B"/>
    <a:srgbClr val="4D72BF"/>
    <a:srgbClr val="1D50FF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83" autoAdjust="0"/>
    <p:restoredTop sz="96868"/>
  </p:normalViewPr>
  <p:slideViewPr>
    <p:cSldViewPr snapToGrid="0" snapToObjects="1" showGuides="1">
      <p:cViewPr varScale="1">
        <p:scale>
          <a:sx n="134" d="100"/>
          <a:sy n="134" d="100"/>
        </p:scale>
        <p:origin x="200" y="56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peng-du-ph-d-14b0a11b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tiff"/><Relationship Id="rId2" Type="http://schemas.openxmlformats.org/officeDocument/2006/relationships/hyperlink" Target="https://www.youtube.com/channel/UCPKdM9tww3D92HE5vNyKjaQ?view_as=subscrib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fatgoooose" TargetMode="External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hyperlink" Target="https://www.facebook.com/pdgetrf" TargetMode="External"/><Relationship Id="rId9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886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00B0F0"/>
                </a:solidFill>
              </a:rPr>
              <a:t>i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020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8" grpId="0"/>
      <p:bldP spid="39" grpId="0"/>
      <p:bldP spid="50" grpId="0"/>
      <p:bldP spid="54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85000"/>
                  </a:schemeClr>
                </a:solidFill>
              </a:rPr>
              <a:t>i</a:t>
            </a: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7D0C56-652F-6541-8ADC-E0B60E678338}"/>
              </a:ext>
            </a:extLst>
          </p:cNvPr>
          <p:cNvSpPr txBox="1"/>
          <p:nvPr/>
        </p:nvSpPr>
        <p:spPr>
          <a:xfrm>
            <a:off x="407494" y="6134551"/>
            <a:ext cx="2865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AD5B"/>
                </a:solidFill>
              </a:rPr>
              <a:t>Print all the paths from root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D1E94F-0835-BB43-BC11-2C40E99D1219}"/>
              </a:ext>
            </a:extLst>
          </p:cNvPr>
          <p:cNvSpPr txBox="1"/>
          <p:nvPr/>
        </p:nvSpPr>
        <p:spPr>
          <a:xfrm>
            <a:off x="2010869" y="6439582"/>
            <a:ext cx="142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AD5B"/>
                </a:solidFill>
              </a:rPr>
              <a:t>backtracking</a:t>
            </a:r>
          </a:p>
        </p:txBody>
      </p:sp>
    </p:spTree>
    <p:extLst>
      <p:ext uri="{BB962C8B-B14F-4D97-AF65-F5344CB8AC3E}">
        <p14:creationId xmlns:p14="http://schemas.microsoft.com/office/powerpoint/2010/main" val="1044248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34" y="5229527"/>
            <a:ext cx="2505361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2">
                    <a:lumMod val="85000"/>
                  </a:schemeClr>
                </a:solidFill>
              </a:rPr>
              <a:t>i</a:t>
            </a: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bg2">
                <a:lumMod val="8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A7A988B-550A-DF4F-A2E0-F716B2792D78}"/>
              </a:ext>
            </a:extLst>
          </p:cNvPr>
          <p:cNvSpPr/>
          <p:nvPr/>
        </p:nvSpPr>
        <p:spPr>
          <a:xfrm>
            <a:off x="195861" y="2656090"/>
            <a:ext cx="2055378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26D4E5-6488-FE42-8A5F-4B607B0F1BBC}"/>
              </a:ext>
            </a:extLst>
          </p:cNvPr>
          <p:cNvSpPr/>
          <p:nvPr/>
        </p:nvSpPr>
        <p:spPr>
          <a:xfrm>
            <a:off x="272802" y="261537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A9CC94-1996-7E4D-95DF-3E240F7D0533}"/>
              </a:ext>
            </a:extLst>
          </p:cNvPr>
          <p:cNvSpPr/>
          <p:nvPr/>
        </p:nvSpPr>
        <p:spPr>
          <a:xfrm>
            <a:off x="438713" y="261564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BC3B2C-B8AE-9241-B675-5C05C5F05E20}"/>
              </a:ext>
            </a:extLst>
          </p:cNvPr>
          <p:cNvSpPr/>
          <p:nvPr/>
        </p:nvSpPr>
        <p:spPr>
          <a:xfrm>
            <a:off x="657483" y="261537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1ADD5-283D-8245-983E-DFEC8A06E7E9}"/>
              </a:ext>
            </a:extLst>
          </p:cNvPr>
          <p:cNvGrpSpPr/>
          <p:nvPr/>
        </p:nvGrpSpPr>
        <p:grpSpPr>
          <a:xfrm>
            <a:off x="612485" y="3159430"/>
            <a:ext cx="1056688" cy="1191998"/>
            <a:chOff x="612485" y="3159430"/>
            <a:chExt cx="1056688" cy="11919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DB9B5A5-FC67-C84C-A2A2-8A811E584532}"/>
                </a:ext>
              </a:extLst>
            </p:cNvPr>
            <p:cNvSpPr txBox="1"/>
            <p:nvPr/>
          </p:nvSpPr>
          <p:spPr>
            <a:xfrm>
              <a:off x="618244" y="3159430"/>
              <a:ext cx="1050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r>
                <a:rPr lang="en-US" sz="2400" i="1" dirty="0"/>
                <a:t>ttle</a:t>
              </a:r>
            </a:p>
            <a:p>
              <a:r>
                <a:rPr lang="en-US" sz="2400" i="1" dirty="0" err="1">
                  <a:solidFill>
                    <a:srgbClr val="FF0000"/>
                  </a:solidFill>
                </a:rPr>
                <a:t>Sea</a:t>
              </a:r>
              <a:r>
                <a:rPr lang="en-US" sz="2400" i="1" dirty="0" err="1"/>
                <a:t>tac</a:t>
              </a:r>
              <a:endParaRPr lang="en-US" sz="2400" i="1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635057F-49A2-3345-99A1-E1F54C88FE27}"/>
                </a:ext>
              </a:extLst>
            </p:cNvPr>
            <p:cNvSpPr/>
            <p:nvPr/>
          </p:nvSpPr>
          <p:spPr>
            <a:xfrm>
              <a:off x="612485" y="3889763"/>
              <a:ext cx="611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</a:rPr>
                <a:t>sea</a:t>
              </a:r>
              <a:endParaRPr lang="en-US" sz="2400" i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904F5F-3187-C645-B912-043D382B3FBB}"/>
                  </a:ext>
                </a:extLst>
              </p:cNvPr>
              <p:cNvSpPr txBox="1"/>
              <p:nvPr/>
            </p:nvSpPr>
            <p:spPr>
              <a:xfrm>
                <a:off x="561959" y="4893247"/>
                <a:ext cx="16428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904F5F-3187-C645-B912-043D382B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59" y="4893247"/>
                <a:ext cx="1642822" cy="584775"/>
              </a:xfrm>
              <a:prstGeom prst="rect">
                <a:avLst/>
              </a:prstGeom>
              <a:blipFill>
                <a:blip r:embed="rId3"/>
                <a:stretch>
                  <a:fillRect r="-229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C9D65590-55CE-5945-B1B5-D7F6E1CB2490}"/>
              </a:ext>
            </a:extLst>
          </p:cNvPr>
          <p:cNvSpPr/>
          <p:nvPr/>
        </p:nvSpPr>
        <p:spPr>
          <a:xfrm>
            <a:off x="1767874" y="3367894"/>
            <a:ext cx="333375" cy="773601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F82DDA-5E18-4345-8B40-A9F526C7CEF0}"/>
                  </a:ext>
                </a:extLst>
              </p:cNvPr>
              <p:cNvSpPr/>
              <p:nvPr/>
            </p:nvSpPr>
            <p:spPr>
              <a:xfrm>
                <a:off x="2069003" y="3462306"/>
                <a:ext cx="4798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F82DDA-5E18-4345-8B40-A9F526C7C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003" y="3462306"/>
                <a:ext cx="47981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85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C04717-EF99-8349-95CE-173086E9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CF76-DFD3-B242-B12D-E1BDDF5AAC7C}"/>
              </a:ext>
            </a:extLst>
          </p:cNvPr>
          <p:cNvSpPr txBox="1"/>
          <p:nvPr/>
        </p:nvSpPr>
        <p:spPr>
          <a:xfrm>
            <a:off x="304203" y="2011247"/>
            <a:ext cx="241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ADT (array vs list)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840FA-E6A3-8142-AD02-4257D8DC6F19}"/>
              </a:ext>
            </a:extLst>
          </p:cNvPr>
          <p:cNvSpPr txBox="1"/>
          <p:nvPr/>
        </p:nvSpPr>
        <p:spPr>
          <a:xfrm>
            <a:off x="2718454" y="2893345"/>
            <a:ext cx="223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Single linked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174FE-2226-164B-BBBC-E641EF8FD571}"/>
              </a:ext>
            </a:extLst>
          </p:cNvPr>
          <p:cNvSpPr txBox="1"/>
          <p:nvPr/>
        </p:nvSpPr>
        <p:spPr>
          <a:xfrm>
            <a:off x="7707645" y="3522248"/>
            <a:ext cx="1436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Recursion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23D85-15A6-F642-B542-AF514C31FED9}"/>
              </a:ext>
            </a:extLst>
          </p:cNvPr>
          <p:cNvSpPr txBox="1"/>
          <p:nvPr/>
        </p:nvSpPr>
        <p:spPr>
          <a:xfrm>
            <a:off x="304203" y="3513724"/>
            <a:ext cx="2185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Search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FDCD0-0667-1645-B710-5B8F5349230F}"/>
              </a:ext>
            </a:extLst>
          </p:cNvPr>
          <p:cNvSpPr/>
          <p:nvPr/>
        </p:nvSpPr>
        <p:spPr>
          <a:xfrm>
            <a:off x="2718454" y="3848546"/>
            <a:ext cx="2821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Binary search tree 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Binary tree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Heap</a:t>
            </a:r>
          </a:p>
          <a:p>
            <a:r>
              <a:rPr lang="en-US" sz="2400" b="1" dirty="0" err="1">
                <a:highlight>
                  <a:srgbClr val="FFFF00"/>
                </a:highlight>
                <a:sym typeface="Wingdings" pitchFamily="2" charset="2"/>
              </a:rPr>
              <a:t>Trie</a:t>
            </a:r>
            <a:endParaRPr lang="en-US" sz="2400" b="1" dirty="0">
              <a:highlight>
                <a:srgbClr val="FF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EB3FD-6030-D647-AEEA-F718410F2F38}"/>
              </a:ext>
            </a:extLst>
          </p:cNvPr>
          <p:cNvSpPr txBox="1"/>
          <p:nvPr/>
        </p:nvSpPr>
        <p:spPr>
          <a:xfrm>
            <a:off x="7707645" y="414256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Sorting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8282B-D78D-D244-9DA5-204E0FD980B3}"/>
              </a:ext>
            </a:extLst>
          </p:cNvPr>
          <p:cNvSpPr txBox="1"/>
          <p:nvPr/>
        </p:nvSpPr>
        <p:spPr>
          <a:xfrm>
            <a:off x="1916355" y="6120217"/>
            <a:ext cx="296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00FFFF"/>
                </a:highlight>
              </a:rPr>
              <a:t>Algorithm Complexity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703CC-6B30-8A4A-A9B4-5B00FA60EA98}"/>
              </a:ext>
            </a:extLst>
          </p:cNvPr>
          <p:cNvSpPr/>
          <p:nvPr/>
        </p:nvSpPr>
        <p:spPr>
          <a:xfrm>
            <a:off x="5720557" y="3560360"/>
            <a:ext cx="1569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Hash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0E04B1-8E8C-A042-895B-6D656A52E70C}"/>
              </a:ext>
            </a:extLst>
          </p:cNvPr>
          <p:cNvSpPr txBox="1"/>
          <p:nvPr/>
        </p:nvSpPr>
        <p:spPr>
          <a:xfrm>
            <a:off x="5735564" y="2681217"/>
            <a:ext cx="86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DF18BA-6EE1-3047-927D-6974F39B6065}"/>
              </a:ext>
            </a:extLst>
          </p:cNvPr>
          <p:cNvSpPr txBox="1"/>
          <p:nvPr/>
        </p:nvSpPr>
        <p:spPr>
          <a:xfrm>
            <a:off x="5735564" y="310796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Queue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85F0EB-ABEE-8448-8871-83555B70E17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57528" y="3124178"/>
            <a:ext cx="71006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9A60BAB-2FBF-B741-B1E9-F95793F94F99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1789258" y="2194982"/>
            <a:ext cx="651266" cy="120712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3F073C8-B936-9644-9B45-C60B12A8E772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1728607" y="3643528"/>
            <a:ext cx="657987" cy="1321708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A183189-5FB0-BF4F-88E9-BEF5DF33D104}"/>
              </a:ext>
            </a:extLst>
          </p:cNvPr>
          <p:cNvSpPr txBox="1"/>
          <p:nvPr/>
        </p:nvSpPr>
        <p:spPr>
          <a:xfrm rot="1336269">
            <a:off x="6156729" y="2531459"/>
            <a:ext cx="1776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One-dimensional ADT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7AAA1-FEEB-0A42-8B4F-FBE2D7DE615E}"/>
              </a:ext>
            </a:extLst>
          </p:cNvPr>
          <p:cNvSpPr txBox="1"/>
          <p:nvPr/>
        </p:nvSpPr>
        <p:spPr>
          <a:xfrm rot="1336269">
            <a:off x="4571341" y="4956729"/>
            <a:ext cx="184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multi-dimensional ADT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57FF90-AEC8-AC4B-89A6-CDD2BA14959C}"/>
              </a:ext>
            </a:extLst>
          </p:cNvPr>
          <p:cNvSpPr txBox="1"/>
          <p:nvPr/>
        </p:nvSpPr>
        <p:spPr>
          <a:xfrm>
            <a:off x="6477713" y="272387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Unit testing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BDB102-B8FD-8240-B421-B56C874D1767}"/>
              </a:ext>
            </a:extLst>
          </p:cNvPr>
          <p:cNvSpPr txBox="1"/>
          <p:nvPr/>
        </p:nvSpPr>
        <p:spPr>
          <a:xfrm>
            <a:off x="6477713" y="809511"/>
            <a:ext cx="115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Git/</a:t>
            </a:r>
            <a:r>
              <a:rPr lang="en-US" dirty="0" err="1">
                <a:highlight>
                  <a:srgbClr val="FFFF00"/>
                </a:highlight>
              </a:rPr>
              <a:t>github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1CC8E-DE1B-BE45-8C17-9FAF32F7BF22}"/>
              </a:ext>
            </a:extLst>
          </p:cNvPr>
          <p:cNvSpPr txBox="1"/>
          <p:nvPr/>
        </p:nvSpPr>
        <p:spPr>
          <a:xfrm>
            <a:off x="6477713" y="1328351"/>
            <a:ext cx="262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How to name your folders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CA1CB-5AA0-794C-B058-8AA4F2779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50" y="1715677"/>
            <a:ext cx="555484" cy="6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24" grpId="0"/>
      <p:bldP spid="25" grpId="0"/>
      <p:bldP spid="26" grpId="0"/>
      <p:bldP spid="28" grpId="0"/>
      <p:bldP spid="29" grpId="0"/>
      <p:bldP spid="53" grpId="0"/>
      <p:bldP spid="54" grpId="0"/>
      <p:bldP spid="56" grpId="0"/>
      <p:bldP spid="61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A1FDB-F409-2F4B-BF93-CA90C8B9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3605" y="2004267"/>
            <a:ext cx="8081910" cy="352023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Data Structure (ADT)</a:t>
            </a:r>
            <a:endParaRPr lang="en-US" sz="3600" dirty="0"/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Interface vs Implementation</a:t>
            </a:r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Complexity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CRUD (Create, Read, Update, Delete)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Time vs Space (No free lunch)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Big O, worse case</a:t>
            </a:r>
            <a:endParaRPr lang="en-US" sz="28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endParaRPr lang="en-US" sz="2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77CDE-2D46-6649-8320-7805A2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9696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A1FDB-F409-2F4B-BF93-CA90C8B99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8512" y="1556556"/>
            <a:ext cx="7170245" cy="4748958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Algorithms </a:t>
            </a:r>
            <a:endParaRPr lang="en-US" sz="3600" dirty="0"/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Recursion</a:t>
            </a:r>
          </a:p>
          <a:p>
            <a:pPr lvl="2"/>
            <a:r>
              <a:rPr lang="en-US" sz="2200" b="0" dirty="0">
                <a:solidFill>
                  <a:schemeClr val="bg2">
                    <a:lumMod val="65000"/>
                  </a:schemeClr>
                </a:solidFill>
              </a:rPr>
              <a:t>Heap vs Stack memory, call stack, stack overflow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Know where to go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Go all the ways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Try all the ways (backtracking)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Repeated subproblems</a:t>
            </a: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Relationship with stack ADT</a:t>
            </a:r>
          </a:p>
          <a:p>
            <a:pPr lvl="1"/>
            <a:r>
              <a:rPr lang="en-US" sz="2800" dirty="0">
                <a:solidFill>
                  <a:schemeClr val="bg2">
                    <a:lumMod val="65000"/>
                  </a:schemeClr>
                </a:solidFill>
              </a:rPr>
              <a:t>Iterative</a:t>
            </a:r>
            <a:endParaRPr lang="en-US" sz="24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r>
              <a:rPr lang="en-US" sz="2600" b="0" dirty="0">
                <a:solidFill>
                  <a:schemeClr val="bg2">
                    <a:lumMod val="65000"/>
                  </a:schemeClr>
                </a:solidFill>
              </a:rPr>
              <a:t>Overhead comparison</a:t>
            </a:r>
            <a:endParaRPr lang="en-US" sz="2800" dirty="0">
              <a:solidFill>
                <a:schemeClr val="bg2">
                  <a:lumMod val="65000"/>
                </a:schemeClr>
              </a:solidFill>
            </a:endParaRPr>
          </a:p>
          <a:p>
            <a:pPr lvl="2"/>
            <a:endParaRPr lang="en-US" sz="2600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77CDE-2D46-6649-8320-7805A20C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22819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B21815-FC71-2442-827A-0A193045E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2">
                    <a:lumMod val="85000"/>
                  </a:schemeClr>
                </a:solidFill>
              </a:rPr>
              <a:t>Try better algorithms</a:t>
            </a:r>
          </a:p>
          <a:p>
            <a:endParaRPr lang="en-US" sz="4000" dirty="0">
              <a:solidFill>
                <a:schemeClr val="bg2">
                  <a:lumMod val="85000"/>
                </a:schemeClr>
              </a:solidFill>
            </a:endParaRPr>
          </a:p>
          <a:p>
            <a:endParaRPr lang="en-US" sz="40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4000" dirty="0">
                <a:solidFill>
                  <a:schemeClr val="bg2">
                    <a:lumMod val="85000"/>
                  </a:schemeClr>
                </a:solidFill>
              </a:rPr>
              <a:t>Try better data 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89186-8B8C-BD46-BDA3-1D3B0F9F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8701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690D9C-B9BA-1F49-A061-8B550A5D84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488844"/>
            <a:ext cx="8196210" cy="4015497"/>
          </a:xfrm>
        </p:spPr>
        <p:txBody>
          <a:bodyPr/>
          <a:lstStyle/>
          <a:p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Readability</a:t>
            </a:r>
          </a:p>
          <a:p>
            <a:pPr lvl="1"/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Comments for intention</a:t>
            </a:r>
          </a:p>
          <a:p>
            <a:pPr marL="0" indent="0">
              <a:buNone/>
            </a:pPr>
            <a:endParaRPr lang="en-US" sz="3200" dirty="0">
              <a:solidFill>
                <a:schemeClr val="bg2">
                  <a:lumMod val="85000"/>
                </a:schemeClr>
              </a:solidFill>
            </a:endParaRPr>
          </a:p>
          <a:p>
            <a:r>
              <a:rPr lang="en-US" sz="3200" dirty="0">
                <a:solidFill>
                  <a:schemeClr val="bg2">
                    <a:lumMod val="85000"/>
                  </a:schemeClr>
                </a:solidFill>
              </a:rPr>
              <a:t>Testability</a:t>
            </a:r>
          </a:p>
          <a:p>
            <a:pPr lvl="1"/>
            <a:r>
              <a:rPr lang="en-US" sz="2800" dirty="0">
                <a:solidFill>
                  <a:schemeClr val="bg2">
                    <a:lumMod val="85000"/>
                  </a:schemeClr>
                </a:solidFill>
              </a:rPr>
              <a:t>Unit testing</a:t>
            </a:r>
          </a:p>
          <a:p>
            <a:pPr lvl="2"/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Verify possible inputs</a:t>
            </a:r>
          </a:p>
          <a:p>
            <a:pPr lvl="2"/>
            <a:r>
              <a:rPr lang="en-US" sz="2600" dirty="0">
                <a:solidFill>
                  <a:schemeClr val="bg2">
                    <a:lumMod val="85000"/>
                  </a:schemeClr>
                </a:solidFill>
              </a:rPr>
              <a:t>Verify possible code path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8EF6D-627C-614C-9567-488CE968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4E7F6-3A70-DE47-B4B7-9C6CBAC4E9D2}"/>
              </a:ext>
            </a:extLst>
          </p:cNvPr>
          <p:cNvSpPr txBox="1"/>
          <p:nvPr/>
        </p:nvSpPr>
        <p:spPr>
          <a:xfrm>
            <a:off x="659305" y="5445010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Has no tests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en-US" b="1" i="1" dirty="0">
                <a:solidFill>
                  <a:srgbClr val="C00000"/>
                </a:solidFill>
              </a:rPr>
              <a:t> no correctness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DA524F-3F8B-8F46-8E7C-F0AF2DFD7D7A}"/>
              </a:ext>
            </a:extLst>
          </p:cNvPr>
          <p:cNvSpPr txBox="1"/>
          <p:nvPr/>
        </p:nvSpPr>
        <p:spPr>
          <a:xfrm>
            <a:off x="1619250" y="5888190"/>
            <a:ext cx="361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Tests passed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possible correctness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E594E-B210-BD40-A416-70E5D5BA02F3}"/>
              </a:ext>
            </a:extLst>
          </p:cNvPr>
          <p:cNvSpPr txBox="1"/>
          <p:nvPr/>
        </p:nvSpPr>
        <p:spPr>
          <a:xfrm>
            <a:off x="2333625" y="6382857"/>
            <a:ext cx="349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Tests failed </a:t>
            </a:r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possible correctness</a:t>
            </a:r>
          </a:p>
        </p:txBody>
      </p:sp>
    </p:spTree>
    <p:extLst>
      <p:ext uri="{BB962C8B-B14F-4D97-AF65-F5344CB8AC3E}">
        <p14:creationId xmlns:p14="http://schemas.microsoft.com/office/powerpoint/2010/main" val="253195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44370-86DA-DE40-9224-09447A01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A1387-477A-0F41-BE62-F7616D8C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19" y="711200"/>
            <a:ext cx="5655962" cy="271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A9D5F-89E2-7241-B0C9-DC2FDE1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3768689"/>
            <a:ext cx="5175250" cy="28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5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60351-E5D3-3F4B-8674-D167CF3602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4875" y="2908301"/>
            <a:ext cx="4417520" cy="673100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rgbClr val="4CAD5B"/>
                </a:solidFill>
              </a:rPr>
              <a:t>Git everything!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E352B-E764-EE4B-A1DD-3A81B8C1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69185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2194006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977A9-1ABE-E847-9066-D7D058EBBC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270" y="1593287"/>
            <a:ext cx="8196210" cy="5144863"/>
          </a:xfrm>
        </p:spPr>
        <p:txBody>
          <a:bodyPr/>
          <a:lstStyle/>
          <a:p>
            <a:r>
              <a:rPr lang="en-US" dirty="0"/>
              <a:t>By the end of this course, you will: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Be comfortable with </a:t>
            </a:r>
            <a:r>
              <a:rPr lang="en-US" dirty="0">
                <a:highlight>
                  <a:srgbClr val="FFFF00"/>
                </a:highlight>
              </a:rPr>
              <a:t>JAVA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Understand </a:t>
            </a:r>
            <a:r>
              <a:rPr lang="en-US" dirty="0">
                <a:highlight>
                  <a:srgbClr val="FFFF00"/>
                </a:highlight>
              </a:rPr>
              <a:t>Object Oriented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proficient with </a:t>
            </a:r>
            <a:r>
              <a:rPr lang="en-US" dirty="0">
                <a:highlight>
                  <a:srgbClr val="FFFF00"/>
                </a:highlight>
              </a:rPr>
              <a:t>data structure </a:t>
            </a:r>
            <a:r>
              <a:rPr lang="en-US" dirty="0"/>
              <a:t>like stack, queue,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Agree </a:t>
            </a:r>
            <a:r>
              <a:rPr lang="en-US" dirty="0">
                <a:highlight>
                  <a:srgbClr val="FFFF00"/>
                </a:highlight>
              </a:rPr>
              <a:t>recursion</a:t>
            </a:r>
            <a:r>
              <a:rPr lang="en-US" dirty="0"/>
              <a:t> is awesome but not always efficient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implemented your own </a:t>
            </a:r>
            <a:r>
              <a:rPr lang="en-US" dirty="0">
                <a:highlight>
                  <a:srgbClr val="FFFF00"/>
                </a:highlight>
              </a:rPr>
              <a:t>text search engine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Not feel well writing code without </a:t>
            </a:r>
            <a:r>
              <a:rPr lang="en-US" dirty="0">
                <a:highlight>
                  <a:srgbClr val="FFFF00"/>
                </a:highlight>
              </a:rPr>
              <a:t>git</a:t>
            </a:r>
            <a:r>
              <a:rPr lang="en-US" dirty="0"/>
              <a:t> (source control)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D1BAA-0888-B442-8DFA-47D91470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Highlights</a:t>
            </a:r>
          </a:p>
        </p:txBody>
      </p:sp>
    </p:spTree>
    <p:extLst>
      <p:ext uri="{BB962C8B-B14F-4D97-AF65-F5344CB8AC3E}">
        <p14:creationId xmlns:p14="http://schemas.microsoft.com/office/powerpoint/2010/main" val="880187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2C2E87-5495-284C-97CE-AA4F7C77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in touch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8FBD4A1-0C66-7D41-960F-9F85AA86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46" y="1921253"/>
            <a:ext cx="2353541" cy="95885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0FF9829E-5427-204B-B3E4-AC04986D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13" y="378721"/>
            <a:ext cx="996950" cy="95885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207994D-54CD-154E-8C5C-9B40E63D38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523" y="371511"/>
            <a:ext cx="1069788" cy="1069788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AB53C039-7E24-0043-9999-AFADF175E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938" y="1955403"/>
            <a:ext cx="19685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B4F13-AB84-914B-9510-BDE5B772F2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94248">
            <a:off x="604610" y="3262810"/>
            <a:ext cx="586171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4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705A8-6593-B84D-9641-211E9FE4C4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355" y="2232025"/>
            <a:ext cx="4922345" cy="3482975"/>
          </a:xfrm>
        </p:spPr>
        <p:txBody>
          <a:bodyPr/>
          <a:lstStyle/>
          <a:p>
            <a:r>
              <a:rPr lang="en-US" dirty="0">
                <a:solidFill>
                  <a:srgbClr val="E18344"/>
                </a:solidFill>
              </a:rPr>
              <a:t>Monday 3/16 5:45pm – 7:30pm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Open book, no group work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Canvas submission</a:t>
            </a:r>
          </a:p>
          <a:p>
            <a:endParaRPr lang="en-US" dirty="0">
              <a:solidFill>
                <a:srgbClr val="E18344"/>
              </a:solidFill>
            </a:endParaRPr>
          </a:p>
          <a:p>
            <a:r>
              <a:rPr lang="en-US" dirty="0">
                <a:solidFill>
                  <a:srgbClr val="E18344"/>
                </a:solidFill>
              </a:rPr>
              <a:t>No late submission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EA7F1-8FE7-6D4D-BF37-75271927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241900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9635DA-BCA3-9A40-870C-12B11242D5A6}"/>
              </a:ext>
            </a:extLst>
          </p:cNvPr>
          <p:cNvSpPr/>
          <p:nvPr/>
        </p:nvSpPr>
        <p:spPr>
          <a:xfrm>
            <a:off x="3664540" y="2966953"/>
            <a:ext cx="1814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Q.E.D.</a:t>
            </a:r>
            <a:endParaRPr lang="en-US" sz="4400" b="0" i="0" dirty="0">
              <a:effectLst/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826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4995645" y="3005880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418028" y="3509220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072586" y="2965162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4EC72-E630-FA4E-A099-A1083804EDCF}"/>
              </a:ext>
            </a:extLst>
          </p:cNvPr>
          <p:cNvSpPr/>
          <p:nvPr/>
        </p:nvSpPr>
        <p:spPr>
          <a:xfrm>
            <a:off x="5664789" y="2984211"/>
            <a:ext cx="322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418130" y="4231759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238497" y="2965432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457267" y="2965161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13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/>
      <p:bldP spid="19" grpId="0"/>
      <p:bldP spid="10" grpId="0"/>
      <p:bldP spid="10" grpId="1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"hollow",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5167095" y="758491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589478" y="1261831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244036" y="717773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589580" y="198437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409947" y="718043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628717" y="71777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71D2C-93ED-2E44-91BC-44E2B6C458E5}"/>
              </a:ext>
            </a:extLst>
          </p:cNvPr>
          <p:cNvSpPr txBox="1"/>
          <p:nvPr/>
        </p:nvSpPr>
        <p:spPr>
          <a:xfrm>
            <a:off x="5244037" y="4019550"/>
            <a:ext cx="323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Idea 1: match each give str in the set one by 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47440-322B-7242-B87F-2038600329D1}"/>
                  </a:ext>
                </a:extLst>
              </p:cNvPr>
              <p:cNvSpPr txBox="1"/>
              <p:nvPr/>
            </p:nvSpPr>
            <p:spPr>
              <a:xfrm>
                <a:off x="6197094" y="5181600"/>
                <a:ext cx="168328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347440-322B-7242-B87F-20386003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094" y="5181600"/>
                <a:ext cx="1683281" cy="584775"/>
              </a:xfrm>
              <a:prstGeom prst="rect">
                <a:avLst/>
              </a:prstGeom>
              <a:blipFill>
                <a:blip r:embed="rId2"/>
                <a:stretch>
                  <a:fillRect r="-223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EDE3E8E0-D25A-404D-97F1-642742BCB006}"/>
              </a:ext>
            </a:extLst>
          </p:cNvPr>
          <p:cNvSpPr/>
          <p:nvPr/>
        </p:nvSpPr>
        <p:spPr>
          <a:xfrm rot="10800000">
            <a:off x="901892" y="2362200"/>
            <a:ext cx="333375" cy="3157350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0676C-2801-2B4C-B3C7-A98373D9103E}"/>
                  </a:ext>
                </a:extLst>
              </p:cNvPr>
              <p:cNvSpPr/>
              <p:nvPr/>
            </p:nvSpPr>
            <p:spPr>
              <a:xfrm>
                <a:off x="345254" y="3648487"/>
                <a:ext cx="52027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50676C-2801-2B4C-B3C7-A98373D9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4" y="3648487"/>
                <a:ext cx="5202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517C2F47-D4B0-8F4A-BF50-DF7F6FF4A97D}"/>
              </a:ext>
            </a:extLst>
          </p:cNvPr>
          <p:cNvSpPr/>
          <p:nvPr/>
        </p:nvSpPr>
        <p:spPr>
          <a:xfrm rot="5400000">
            <a:off x="5810433" y="2354014"/>
            <a:ext cx="174819" cy="340276"/>
          </a:xfrm>
          <a:prstGeom prst="rightBrace">
            <a:avLst>
              <a:gd name="adj1" fmla="val 8333"/>
              <a:gd name="adj2" fmla="val 49999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9130A-F623-ED4B-B87D-32BD1E3FD2FD}"/>
                  </a:ext>
                </a:extLst>
              </p:cNvPr>
              <p:cNvSpPr/>
              <p:nvPr/>
            </p:nvSpPr>
            <p:spPr>
              <a:xfrm>
                <a:off x="5667095" y="2603778"/>
                <a:ext cx="51571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9130A-F623-ED4B-B87D-32BD1E3FD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095" y="2603778"/>
                <a:ext cx="51571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45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7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B30EA9-8F4C-D243-907B-986022F16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71511"/>
            <a:ext cx="8183759" cy="991998"/>
          </a:xfrm>
        </p:spPr>
        <p:txBody>
          <a:bodyPr/>
          <a:lstStyle/>
          <a:p>
            <a:r>
              <a:rPr lang="en-US" dirty="0"/>
              <a:t>Autocomplete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CAC4A0-D1CE-A94C-BBF4-D876526AEC38}"/>
              </a:ext>
            </a:extLst>
          </p:cNvPr>
          <p:cNvSpPr/>
          <p:nvPr/>
        </p:nvSpPr>
        <p:spPr>
          <a:xfrm>
            <a:off x="1531769" y="1800298"/>
            <a:ext cx="3119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187D5-960C-C24F-B116-E0E7620B3244}"/>
              </a:ext>
            </a:extLst>
          </p:cNvPr>
          <p:cNvSpPr/>
          <p:nvPr/>
        </p:nvSpPr>
        <p:spPr>
          <a:xfrm>
            <a:off x="5167095" y="758491"/>
            <a:ext cx="3196206" cy="50334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B4A73-38FE-5849-B60C-A6D1C9528373}"/>
              </a:ext>
            </a:extLst>
          </p:cNvPr>
          <p:cNvSpPr txBox="1"/>
          <p:nvPr/>
        </p:nvSpPr>
        <p:spPr>
          <a:xfrm>
            <a:off x="5589478" y="1261831"/>
            <a:ext cx="1050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Sea</a:t>
            </a:r>
            <a:r>
              <a:rPr lang="en-US" sz="2400" i="1" dirty="0"/>
              <a:t>ttle</a:t>
            </a:r>
          </a:p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tac</a:t>
            </a:r>
            <a:endParaRPr lang="en-US" sz="2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CCB26-4834-4C4D-9206-2A83C2195902}"/>
              </a:ext>
            </a:extLst>
          </p:cNvPr>
          <p:cNvSpPr/>
          <p:nvPr/>
        </p:nvSpPr>
        <p:spPr>
          <a:xfrm>
            <a:off x="5244036" y="717773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A7207-6BE8-D943-AE48-01062F1D21F0}"/>
              </a:ext>
            </a:extLst>
          </p:cNvPr>
          <p:cNvSpPr/>
          <p:nvPr/>
        </p:nvSpPr>
        <p:spPr>
          <a:xfrm>
            <a:off x="5589580" y="1984370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</a:rPr>
              <a:t>sea</a:t>
            </a:r>
            <a:r>
              <a:rPr lang="en-US" sz="2400" i="1" dirty="0" err="1"/>
              <a:t>world</a:t>
            </a:r>
            <a:endParaRPr lang="en-US" sz="2400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62AC18-B8D0-8749-9971-93A55489C5E1}"/>
              </a:ext>
            </a:extLst>
          </p:cNvPr>
          <p:cNvSpPr/>
          <p:nvPr/>
        </p:nvSpPr>
        <p:spPr>
          <a:xfrm>
            <a:off x="5409947" y="718043"/>
            <a:ext cx="388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9329B9-4673-3F44-A2B2-155EFF35C9C8}"/>
              </a:ext>
            </a:extLst>
          </p:cNvPr>
          <p:cNvSpPr/>
          <p:nvPr/>
        </p:nvSpPr>
        <p:spPr>
          <a:xfrm>
            <a:off x="5628717" y="717772"/>
            <a:ext cx="381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71D2C-93ED-2E44-91BC-44E2B6C458E5}"/>
              </a:ext>
            </a:extLst>
          </p:cNvPr>
          <p:cNvSpPr txBox="1"/>
          <p:nvPr/>
        </p:nvSpPr>
        <p:spPr>
          <a:xfrm>
            <a:off x="5244037" y="4019550"/>
            <a:ext cx="323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Idea 1: Using </a:t>
            </a:r>
            <a:r>
              <a:rPr lang="en-US" sz="2400" dirty="0" err="1">
                <a:highlight>
                  <a:srgbClr val="FFFF00"/>
                </a:highlight>
              </a:rPr>
              <a:t>Trie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B4258-6B21-E543-BFCA-09806CB8F1CF}"/>
              </a:ext>
            </a:extLst>
          </p:cNvPr>
          <p:cNvSpPr txBox="1"/>
          <p:nvPr/>
        </p:nvSpPr>
        <p:spPr>
          <a:xfrm>
            <a:off x="5819635" y="4676775"/>
            <a:ext cx="18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</a:t>
            </a:r>
            <a:r>
              <a:rPr lang="en-US" sz="4000" b="1" dirty="0">
                <a:solidFill>
                  <a:srgbClr val="FF0000"/>
                </a:solidFill>
              </a:rPr>
              <a:t>trie</a:t>
            </a:r>
            <a:r>
              <a:rPr lang="en-US" sz="4000" dirty="0"/>
              <a:t>ve</a:t>
            </a:r>
          </a:p>
        </p:txBody>
      </p:sp>
    </p:spTree>
    <p:extLst>
      <p:ext uri="{BB962C8B-B14F-4D97-AF65-F5344CB8AC3E}">
        <p14:creationId xmlns:p14="http://schemas.microsoft.com/office/powerpoint/2010/main" val="32305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C2179F-1028-9A43-912F-363065058154}"/>
              </a:ext>
            </a:extLst>
          </p:cNvPr>
          <p:cNvGrpSpPr/>
          <p:nvPr/>
        </p:nvGrpSpPr>
        <p:grpSpPr>
          <a:xfrm>
            <a:off x="4743450" y="818505"/>
            <a:ext cx="3600450" cy="514350"/>
            <a:chOff x="4743450" y="818505"/>
            <a:chExt cx="3600450" cy="514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201EAA-78DD-B844-83FD-99759DE4F2C8}"/>
                </a:ext>
              </a:extLst>
            </p:cNvPr>
            <p:cNvSpPr/>
            <p:nvPr/>
          </p:nvSpPr>
          <p:spPr>
            <a:xfrm>
              <a:off x="47434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22685F-3659-A94B-A6CE-6219FC24C81C}"/>
                </a:ext>
              </a:extLst>
            </p:cNvPr>
            <p:cNvSpPr/>
            <p:nvPr/>
          </p:nvSpPr>
          <p:spPr>
            <a:xfrm>
              <a:off x="52578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46DC91-C3EF-2B4D-8D36-7EDFF5B28F36}"/>
                </a:ext>
              </a:extLst>
            </p:cNvPr>
            <p:cNvSpPr/>
            <p:nvPr/>
          </p:nvSpPr>
          <p:spPr>
            <a:xfrm>
              <a:off x="57721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C23D91-20FC-C149-B8F1-C28A9EAB4747}"/>
                </a:ext>
              </a:extLst>
            </p:cNvPr>
            <p:cNvSpPr/>
            <p:nvPr/>
          </p:nvSpPr>
          <p:spPr>
            <a:xfrm>
              <a:off x="68008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B4A10C-7B45-434D-8B93-C1CF069A71D4}"/>
                </a:ext>
              </a:extLst>
            </p:cNvPr>
            <p:cNvSpPr/>
            <p:nvPr/>
          </p:nvSpPr>
          <p:spPr>
            <a:xfrm>
              <a:off x="73152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D7F453-A985-7647-8282-E4790708D089}"/>
                </a:ext>
              </a:extLst>
            </p:cNvPr>
            <p:cNvSpPr/>
            <p:nvPr/>
          </p:nvSpPr>
          <p:spPr>
            <a:xfrm>
              <a:off x="782955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z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3852D9-3717-9647-974A-2A3B0C5458E1}"/>
                </a:ext>
              </a:extLst>
            </p:cNvPr>
            <p:cNvSpPr/>
            <p:nvPr/>
          </p:nvSpPr>
          <p:spPr>
            <a:xfrm>
              <a:off x="6286500" y="818505"/>
              <a:ext cx="514350" cy="514350"/>
            </a:xfrm>
            <a:prstGeom prst="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2">
                      <a:lumMod val="50000"/>
                    </a:schemeClr>
                  </a:solidFill>
                </a:rPr>
                <a:t>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353607-248A-0D45-A042-307074AA7F9E}"/>
              </a:ext>
            </a:extLst>
          </p:cNvPr>
          <p:cNvSpPr/>
          <p:nvPr/>
        </p:nvSpPr>
        <p:spPr>
          <a:xfrm>
            <a:off x="4333875" y="599431"/>
            <a:ext cx="4448176" cy="991998"/>
          </a:xfrm>
          <a:prstGeom prst="rect">
            <a:avLst/>
          </a:prstGeom>
          <a:noFill/>
          <a:ln w="158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"see",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595F3D-4ACC-EC42-9329-025930232D71}"/>
              </a:ext>
            </a:extLst>
          </p:cNvPr>
          <p:cNvSpPr txBox="1"/>
          <p:nvPr/>
        </p:nvSpPr>
        <p:spPr>
          <a:xfrm>
            <a:off x="4332692" y="22125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E797FA-ECB9-2047-8CD6-ADC3658D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2867025"/>
            <a:ext cx="49530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9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13C91-90E9-FA4F-A1F4-E71E696C52C3}"/>
              </a:ext>
            </a:extLst>
          </p:cNvPr>
          <p:cNvGrpSpPr/>
          <p:nvPr/>
        </p:nvGrpSpPr>
        <p:grpSpPr>
          <a:xfrm>
            <a:off x="4333875" y="599431"/>
            <a:ext cx="4448176" cy="991998"/>
            <a:chOff x="4333875" y="599431"/>
            <a:chExt cx="4448176" cy="9919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C2179F-1028-9A43-912F-363065058154}"/>
                </a:ext>
              </a:extLst>
            </p:cNvPr>
            <p:cNvGrpSpPr/>
            <p:nvPr/>
          </p:nvGrpSpPr>
          <p:grpSpPr>
            <a:xfrm>
              <a:off x="4743450" y="818505"/>
              <a:ext cx="3600450" cy="514350"/>
              <a:chOff x="4743450" y="818505"/>
              <a:chExt cx="3600450" cy="51435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201EAA-78DD-B844-83FD-99759DE4F2C8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22685F-3659-A94B-A6CE-6219FC24C81C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346DC91-C3EF-2B4D-8D36-7EDFF5B28F36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C23D91-20FC-C149-B8F1-C28A9EAB4747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B4A10C-7B45-434D-8B93-C1CF069A71D4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D7F453-A985-7647-8282-E4790708D089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3852D9-3717-9647-974A-2A3B0C5458E1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s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353607-248A-0D45-A042-307074AA7F9E}"/>
                </a:ext>
              </a:extLst>
            </p:cNvPr>
            <p:cNvSpPr/>
            <p:nvPr/>
          </p:nvSpPr>
          <p:spPr>
            <a:xfrm>
              <a:off x="4333875" y="599431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022A11-13D0-9541-B8CB-5D85E2D468BD}"/>
              </a:ext>
            </a:extLst>
          </p:cNvPr>
          <p:cNvGrpSpPr/>
          <p:nvPr/>
        </p:nvGrpSpPr>
        <p:grpSpPr>
          <a:xfrm>
            <a:off x="3033712" y="2171056"/>
            <a:ext cx="4448176" cy="991998"/>
            <a:chOff x="3033712" y="2171056"/>
            <a:chExt cx="4448176" cy="9919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BD3175-FE22-794F-981E-EBBA855D580F}"/>
                </a:ext>
              </a:extLst>
            </p:cNvPr>
            <p:cNvGrpSpPr/>
            <p:nvPr/>
          </p:nvGrpSpPr>
          <p:grpSpPr>
            <a:xfrm>
              <a:off x="3443287" y="2390130"/>
              <a:ext cx="3600450" cy="514350"/>
              <a:chOff x="4743450" y="818505"/>
              <a:chExt cx="3600450" cy="51435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1DA1E-B10E-4B4F-8F26-57A24B37667F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B01262F-FD7E-E44F-874A-666B7C179FB6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369BF2-A315-864B-AE01-DE40BAC00D7C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9B450D-B4CC-5C4D-B6A0-7BCD4A2DD754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3B18ECF-2AA5-1749-BC1B-DFD011E741E1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729F17-77B6-9441-9C77-309EFF7F4BBB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7CEC78-7840-684D-A4DF-29B128EFDA90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e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247619-0EDF-6945-B91A-5DCF301E6CF8}"/>
                </a:ext>
              </a:extLst>
            </p:cNvPr>
            <p:cNvSpPr/>
            <p:nvPr/>
          </p:nvSpPr>
          <p:spPr>
            <a:xfrm>
              <a:off x="3033712" y="2171056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202FFC-FB39-9443-86A6-CA97D9726637}"/>
              </a:ext>
            </a:extLst>
          </p:cNvPr>
          <p:cNvGrpSpPr/>
          <p:nvPr/>
        </p:nvGrpSpPr>
        <p:grpSpPr>
          <a:xfrm>
            <a:off x="2678906" y="4167946"/>
            <a:ext cx="4448176" cy="991998"/>
            <a:chOff x="2678906" y="4167946"/>
            <a:chExt cx="4448176" cy="99199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495641-385D-6848-BB83-518C72B17C7D}"/>
                </a:ext>
              </a:extLst>
            </p:cNvPr>
            <p:cNvGrpSpPr/>
            <p:nvPr/>
          </p:nvGrpSpPr>
          <p:grpSpPr>
            <a:xfrm>
              <a:off x="3088481" y="4387020"/>
              <a:ext cx="3600450" cy="514350"/>
              <a:chOff x="4743450" y="818505"/>
              <a:chExt cx="3600450" cy="51435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67E300-D9E2-A445-8642-B8A631859945}"/>
                  </a:ext>
                </a:extLst>
              </p:cNvPr>
              <p:cNvSpPr/>
              <p:nvPr/>
            </p:nvSpPr>
            <p:spPr>
              <a:xfrm>
                <a:off x="47434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47298D-9F1D-654D-9D71-F28B7E5726CF}"/>
                  </a:ext>
                </a:extLst>
              </p:cNvPr>
              <p:cNvSpPr/>
              <p:nvPr/>
            </p:nvSpPr>
            <p:spPr>
              <a:xfrm>
                <a:off x="52578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b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6EA55C-42C0-5144-9D29-2BBD7DC473BB}"/>
                  </a:ext>
                </a:extLst>
              </p:cNvPr>
              <p:cNvSpPr/>
              <p:nvPr/>
            </p:nvSpPr>
            <p:spPr>
              <a:xfrm>
                <a:off x="57721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1364C61-B4B0-B247-9692-EAD148B546E9}"/>
                  </a:ext>
                </a:extLst>
              </p:cNvPr>
              <p:cNvSpPr/>
              <p:nvPr/>
            </p:nvSpPr>
            <p:spPr>
              <a:xfrm>
                <a:off x="68008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48C3CF-1CD5-C048-9271-895FD728B828}"/>
                  </a:ext>
                </a:extLst>
              </p:cNvPr>
              <p:cNvSpPr/>
              <p:nvPr/>
            </p:nvSpPr>
            <p:spPr>
              <a:xfrm>
                <a:off x="73152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y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B5005CF-5A90-A547-917B-714F9A50CCC9}"/>
                  </a:ext>
                </a:extLst>
              </p:cNvPr>
              <p:cNvSpPr/>
              <p:nvPr/>
            </p:nvSpPr>
            <p:spPr>
              <a:xfrm>
                <a:off x="782955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z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16181DC-18B1-3749-8DBF-6661B965BE8C}"/>
                  </a:ext>
                </a:extLst>
              </p:cNvPr>
              <p:cNvSpPr/>
              <p:nvPr/>
            </p:nvSpPr>
            <p:spPr>
              <a:xfrm>
                <a:off x="6286500" y="818505"/>
                <a:ext cx="514350" cy="514350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2">
                        <a:lumMod val="50000"/>
                      </a:schemeClr>
                    </a:solidFill>
                  </a:rPr>
                  <a:t>t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134EC3-2B42-3846-BACF-19209D0192C0}"/>
                </a:ext>
              </a:extLst>
            </p:cNvPr>
            <p:cNvSpPr/>
            <p:nvPr/>
          </p:nvSpPr>
          <p:spPr>
            <a:xfrm>
              <a:off x="2678906" y="4167946"/>
              <a:ext cx="4448176" cy="991998"/>
            </a:xfrm>
            <a:prstGeom prst="rect">
              <a:avLst/>
            </a:prstGeom>
            <a:noFill/>
            <a:ln w="15875">
              <a:solidFill>
                <a:schemeClr val="accent4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6C76527-0073-0344-8B82-EE93DAD200D8}"/>
              </a:ext>
            </a:extLst>
          </p:cNvPr>
          <p:cNvCxnSpPr>
            <a:stCxn id="11" idx="2"/>
            <a:endCxn id="24" idx="0"/>
          </p:cNvCxnSpPr>
          <p:nvPr/>
        </p:nvCxnSpPr>
        <p:spPr>
          <a:xfrm flipH="1">
            <a:off x="5257800" y="1332855"/>
            <a:ext cx="1285875" cy="83820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EE66A7-B8B4-074E-81C8-3C476BC045B3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 flipH="1">
            <a:off x="4902994" y="2904480"/>
            <a:ext cx="340518" cy="12634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7081D93-5C7E-694E-BBA6-A542AF1A921F}"/>
              </a:ext>
            </a:extLst>
          </p:cNvPr>
          <p:cNvSpPr/>
          <p:nvPr/>
        </p:nvSpPr>
        <p:spPr>
          <a:xfrm>
            <a:off x="4631531" y="4387020"/>
            <a:ext cx="514350" cy="51435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24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 animBg="1"/>
      <p:bldP spid="4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C0000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C0000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6200776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5638801" y="24684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4735062" y="393525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6534152" y="394621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5972177" y="1696885"/>
            <a:ext cx="561975" cy="77152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5068438" y="3037516"/>
            <a:ext cx="668007" cy="89774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6207909" y="3037516"/>
            <a:ext cx="659619" cy="90870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5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FBB8462-CF2A-C141-B877-E92F19E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95" y="5229527"/>
            <a:ext cx="2336800" cy="1676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12A525-FA75-8748-B3F9-88A62294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1B300C-5B2F-9147-93CB-3D9B05C0E095}"/>
              </a:ext>
            </a:extLst>
          </p:cNvPr>
          <p:cNvSpPr/>
          <p:nvPr/>
        </p:nvSpPr>
        <p:spPr>
          <a:xfrm>
            <a:off x="157334" y="1819348"/>
            <a:ext cx="311926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[	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"hello",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"high",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seattle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seatac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"sea", 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”set”,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“how”,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	“</a:t>
            </a:r>
            <a:r>
              <a:rPr lang="en-US" sz="2800" b="1" dirty="0" err="1">
                <a:solidFill>
                  <a:srgbClr val="00B050"/>
                </a:solidFill>
                <a:latin typeface="-apple-system"/>
              </a:rPr>
              <a:t>seaworld</a:t>
            </a:r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”</a:t>
            </a:r>
          </a:p>
          <a:p>
            <a:r>
              <a:rPr lang="en-US" sz="2800" b="1" dirty="0">
                <a:solidFill>
                  <a:srgbClr val="00B050"/>
                </a:solidFill>
                <a:latin typeface="-apple-system"/>
              </a:rPr>
              <a:t>]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36DAD9-2F70-E343-8F22-15658B918A9A}"/>
              </a:ext>
            </a:extLst>
          </p:cNvPr>
          <p:cNvSpPr/>
          <p:nvPr/>
        </p:nvSpPr>
        <p:spPr>
          <a:xfrm>
            <a:off x="7557423" y="64893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09A4D-4545-B846-A241-47447B225EEA}"/>
              </a:ext>
            </a:extLst>
          </p:cNvPr>
          <p:cNvSpPr/>
          <p:nvPr/>
        </p:nvSpPr>
        <p:spPr>
          <a:xfrm>
            <a:off x="7321691" y="1621204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1D976-54C1-E94B-8733-527B28AF85D4}"/>
              </a:ext>
            </a:extLst>
          </p:cNvPr>
          <p:cNvSpPr/>
          <p:nvPr/>
        </p:nvSpPr>
        <p:spPr>
          <a:xfrm>
            <a:off x="6823998" y="25459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1D2FB25-4655-2F4B-96BA-D5928C4A90D0}"/>
              </a:ext>
            </a:extLst>
          </p:cNvPr>
          <p:cNvSpPr/>
          <p:nvPr/>
        </p:nvSpPr>
        <p:spPr>
          <a:xfrm>
            <a:off x="8134120" y="2483067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1C13A-38FC-9847-9F40-63EED66D1081}"/>
              </a:ext>
            </a:extLst>
          </p:cNvPr>
          <p:cNvCxnSpPr>
            <a:cxnSpLocks/>
            <a:stCxn id="15" idx="4"/>
            <a:endCxn id="38" idx="0"/>
          </p:cNvCxnSpPr>
          <p:nvPr/>
        </p:nvCxnSpPr>
        <p:spPr>
          <a:xfrm flipH="1">
            <a:off x="7655067" y="1315691"/>
            <a:ext cx="235732" cy="30551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FB89DF-2B64-674E-AFD8-23F4A2DF7736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7157374" y="2190312"/>
            <a:ext cx="261961" cy="35568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C65EA6C-F31D-CF42-A674-21003FEB0CAF}"/>
              </a:ext>
            </a:extLst>
          </p:cNvPr>
          <p:cNvCxnSpPr>
            <a:cxnSpLocks/>
            <a:stCxn id="38" idx="5"/>
            <a:endCxn id="42" idx="0"/>
          </p:cNvCxnSpPr>
          <p:nvPr/>
        </p:nvCxnSpPr>
        <p:spPr>
          <a:xfrm>
            <a:off x="7890799" y="2190312"/>
            <a:ext cx="576697" cy="29275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3AD353-0A33-8141-8BF8-71720A92176B}"/>
              </a:ext>
            </a:extLst>
          </p:cNvPr>
          <p:cNvSpPr/>
          <p:nvPr/>
        </p:nvSpPr>
        <p:spPr>
          <a:xfrm>
            <a:off x="5963073" y="3813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0FF60D-6747-E548-880E-CFA556A9E4B4}"/>
              </a:ext>
            </a:extLst>
          </p:cNvPr>
          <p:cNvCxnSpPr>
            <a:cxnSpLocks/>
            <a:stCxn id="12" idx="6"/>
            <a:endCxn id="15" idx="1"/>
          </p:cNvCxnSpPr>
          <p:nvPr/>
        </p:nvCxnSpPr>
        <p:spPr>
          <a:xfrm>
            <a:off x="6629825" y="371511"/>
            <a:ext cx="1025242" cy="37507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162CBE1-DBC9-5848-B0FF-25E4115D9DD4}"/>
              </a:ext>
            </a:extLst>
          </p:cNvPr>
          <p:cNvSpPr/>
          <p:nvPr/>
        </p:nvSpPr>
        <p:spPr>
          <a:xfrm>
            <a:off x="4321195" y="103013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009BF3-3873-D745-927A-A3B98F9D6DE9}"/>
              </a:ext>
            </a:extLst>
          </p:cNvPr>
          <p:cNvCxnSpPr>
            <a:cxnSpLocks/>
            <a:stCxn id="12" idx="2"/>
            <a:endCxn id="18" idx="7"/>
          </p:cNvCxnSpPr>
          <p:nvPr/>
        </p:nvCxnSpPr>
        <p:spPr>
          <a:xfrm flipH="1">
            <a:off x="4890303" y="371511"/>
            <a:ext cx="1072770" cy="756266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7E4630-0081-944C-A7A1-B544557D4251}"/>
              </a:ext>
            </a:extLst>
          </p:cNvPr>
          <p:cNvSpPr/>
          <p:nvPr/>
        </p:nvSpPr>
        <p:spPr>
          <a:xfrm>
            <a:off x="3196630" y="176721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F3A6FC-70FB-3745-9462-F7AFA3D1C313}"/>
              </a:ext>
            </a:extLst>
          </p:cNvPr>
          <p:cNvSpPr/>
          <p:nvPr/>
        </p:nvSpPr>
        <p:spPr>
          <a:xfrm>
            <a:off x="4321195" y="2255353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C00000"/>
                </a:solidFill>
              </a:rPr>
              <a:t>i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D7EAE2-CC24-ED4A-9075-CB8F24120775}"/>
              </a:ext>
            </a:extLst>
          </p:cNvPr>
          <p:cNvSpPr/>
          <p:nvPr/>
        </p:nvSpPr>
        <p:spPr>
          <a:xfrm>
            <a:off x="3178753" y="298237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976C62-4F42-DD47-8A56-4E39DEF51FC7}"/>
              </a:ext>
            </a:extLst>
          </p:cNvPr>
          <p:cNvSpPr/>
          <p:nvPr/>
        </p:nvSpPr>
        <p:spPr>
          <a:xfrm>
            <a:off x="3178753" y="413040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C1FE1-A3A5-504D-BADF-141D22BA9D60}"/>
              </a:ext>
            </a:extLst>
          </p:cNvPr>
          <p:cNvSpPr/>
          <p:nvPr/>
        </p:nvSpPr>
        <p:spPr>
          <a:xfrm>
            <a:off x="3172795" y="527842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67E8135-1334-5C40-913E-81A7D5D8B8DC}"/>
              </a:ext>
            </a:extLst>
          </p:cNvPr>
          <p:cNvSpPr/>
          <p:nvPr/>
        </p:nvSpPr>
        <p:spPr>
          <a:xfrm>
            <a:off x="4317486" y="346808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55B8F89-0283-564F-ACBE-CF1CC210C53A}"/>
              </a:ext>
            </a:extLst>
          </p:cNvPr>
          <p:cNvSpPr/>
          <p:nvPr/>
        </p:nvSpPr>
        <p:spPr>
          <a:xfrm>
            <a:off x="4317486" y="481127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166CC2-2C02-874D-BF25-E9BEAE411A78}"/>
              </a:ext>
            </a:extLst>
          </p:cNvPr>
          <p:cNvCxnSpPr>
            <a:cxnSpLocks/>
            <a:stCxn id="18" idx="3"/>
            <a:endCxn id="26" idx="7"/>
          </p:cNvCxnSpPr>
          <p:nvPr/>
        </p:nvCxnSpPr>
        <p:spPr>
          <a:xfrm flipH="1">
            <a:off x="3765738" y="1599241"/>
            <a:ext cx="653101" cy="26562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78A853-9CCB-B348-B678-19C2CF0FFAD8}"/>
              </a:ext>
            </a:extLst>
          </p:cNvPr>
          <p:cNvCxnSpPr>
            <a:cxnSpLocks/>
            <a:stCxn id="26" idx="4"/>
            <a:endCxn id="29" idx="0"/>
          </p:cNvCxnSpPr>
          <p:nvPr/>
        </p:nvCxnSpPr>
        <p:spPr>
          <a:xfrm flipH="1">
            <a:off x="3512129" y="243397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93EE9-09EB-3147-B334-DAD16C3EBC6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3512129" y="3649127"/>
            <a:ext cx="0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94D6903-0906-764F-83DA-FB20026B33E1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 flipH="1">
            <a:off x="3506171" y="4797152"/>
            <a:ext cx="5958" cy="48127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773832-9B49-E648-AE3A-B9814D586730}"/>
              </a:ext>
            </a:extLst>
          </p:cNvPr>
          <p:cNvCxnSpPr>
            <a:cxnSpLocks/>
            <a:stCxn id="18" idx="4"/>
            <a:endCxn id="27" idx="0"/>
          </p:cNvCxnSpPr>
          <p:nvPr/>
        </p:nvCxnSpPr>
        <p:spPr>
          <a:xfrm>
            <a:off x="4654571" y="1696885"/>
            <a:ext cx="0" cy="55846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FB6DC2-5490-8849-B125-D721073BA769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>
          <a:xfrm flipH="1">
            <a:off x="4650862" y="2922105"/>
            <a:ext cx="3709" cy="54598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888EDA4-E563-BD43-BBCA-6D044E07CFE9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4650862" y="4134840"/>
            <a:ext cx="0" cy="67643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204F3B72-D23B-8443-B596-B7D031091A60}"/>
              </a:ext>
            </a:extLst>
          </p:cNvPr>
          <p:cNvSpPr/>
          <p:nvPr/>
        </p:nvSpPr>
        <p:spPr>
          <a:xfrm>
            <a:off x="6402646" y="3421319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8DDAB4-6A90-EC42-962F-17A9F314C090}"/>
              </a:ext>
            </a:extLst>
          </p:cNvPr>
          <p:cNvCxnSpPr>
            <a:cxnSpLocks/>
            <a:stCxn id="39" idx="3"/>
            <a:endCxn id="64" idx="0"/>
          </p:cNvCxnSpPr>
          <p:nvPr/>
        </p:nvCxnSpPr>
        <p:spPr>
          <a:xfrm flipH="1">
            <a:off x="6736022" y="3115100"/>
            <a:ext cx="185620" cy="3062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A940ADA-AC37-4E4F-9EF6-4D55EB6C2510}"/>
              </a:ext>
            </a:extLst>
          </p:cNvPr>
          <p:cNvSpPr/>
          <p:nvPr/>
        </p:nvSpPr>
        <p:spPr>
          <a:xfrm>
            <a:off x="6024512" y="42229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t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F16583-C14C-694E-B065-FE917670468A}"/>
              </a:ext>
            </a:extLst>
          </p:cNvPr>
          <p:cNvSpPr/>
          <p:nvPr/>
        </p:nvSpPr>
        <p:spPr>
          <a:xfrm>
            <a:off x="5653032" y="5064520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l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26E80BF-7ABF-EE40-B970-064706B1453A}"/>
              </a:ext>
            </a:extLst>
          </p:cNvPr>
          <p:cNvSpPr/>
          <p:nvPr/>
        </p:nvSpPr>
        <p:spPr>
          <a:xfrm>
            <a:off x="5319656" y="589751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7DAA659-8134-2143-BF4A-3A415B16E204}"/>
              </a:ext>
            </a:extLst>
          </p:cNvPr>
          <p:cNvCxnSpPr>
            <a:cxnSpLocks/>
            <a:stCxn id="64" idx="3"/>
            <a:endCxn id="72" idx="0"/>
          </p:cNvCxnSpPr>
          <p:nvPr/>
        </p:nvCxnSpPr>
        <p:spPr>
          <a:xfrm flipH="1">
            <a:off x="6357888" y="3990427"/>
            <a:ext cx="142402" cy="23248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59F1A75-A7CD-E949-B1EA-2B6836ACAA55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5986408" y="4792016"/>
            <a:ext cx="135748" cy="27250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0B49788-8B7F-D246-A323-65908EB4610D}"/>
              </a:ext>
            </a:extLst>
          </p:cNvPr>
          <p:cNvCxnSpPr>
            <a:cxnSpLocks/>
            <a:stCxn id="73" idx="3"/>
            <a:endCxn id="76" idx="0"/>
          </p:cNvCxnSpPr>
          <p:nvPr/>
        </p:nvCxnSpPr>
        <p:spPr>
          <a:xfrm flipH="1">
            <a:off x="5653032" y="5633628"/>
            <a:ext cx="97644" cy="26388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66268D0-AAFA-AE49-BCCA-A0BDCD5BB575}"/>
              </a:ext>
            </a:extLst>
          </p:cNvPr>
          <p:cNvSpPr/>
          <p:nvPr/>
        </p:nvSpPr>
        <p:spPr>
          <a:xfrm>
            <a:off x="6958658" y="4513192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A4F28E5-D256-5E40-B041-39FB346D1DCB}"/>
              </a:ext>
            </a:extLst>
          </p:cNvPr>
          <p:cNvCxnSpPr>
            <a:cxnSpLocks/>
            <a:stCxn id="64" idx="5"/>
            <a:endCxn id="89" idx="0"/>
          </p:cNvCxnSpPr>
          <p:nvPr/>
        </p:nvCxnSpPr>
        <p:spPr>
          <a:xfrm>
            <a:off x="6971754" y="3990427"/>
            <a:ext cx="320280" cy="52276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3A6F4BB9-9F75-6E4E-A32D-4B256BD4DAE3}"/>
              </a:ext>
            </a:extLst>
          </p:cNvPr>
          <p:cNvSpPr/>
          <p:nvPr/>
        </p:nvSpPr>
        <p:spPr>
          <a:xfrm>
            <a:off x="7533964" y="5517661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E170951-0F2D-D947-9114-57191CADCDA9}"/>
              </a:ext>
            </a:extLst>
          </p:cNvPr>
          <p:cNvCxnSpPr>
            <a:cxnSpLocks/>
            <a:stCxn id="89" idx="5"/>
            <a:endCxn id="93" idx="0"/>
          </p:cNvCxnSpPr>
          <p:nvPr/>
        </p:nvCxnSpPr>
        <p:spPr>
          <a:xfrm>
            <a:off x="7527766" y="5082300"/>
            <a:ext cx="339574" cy="4353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244C7410-A57E-2447-8F33-EFEE7D7F0C14}"/>
              </a:ext>
            </a:extLst>
          </p:cNvPr>
          <p:cNvSpPr/>
          <p:nvPr/>
        </p:nvSpPr>
        <p:spPr>
          <a:xfrm>
            <a:off x="7557423" y="378351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-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6D60C7E-FCB2-5D4A-A1B0-FC08AA40B079}"/>
              </a:ext>
            </a:extLst>
          </p:cNvPr>
          <p:cNvCxnSpPr>
            <a:cxnSpLocks/>
            <a:stCxn id="39" idx="5"/>
            <a:endCxn id="120" idx="0"/>
          </p:cNvCxnSpPr>
          <p:nvPr/>
        </p:nvCxnSpPr>
        <p:spPr>
          <a:xfrm>
            <a:off x="7393106" y="3115100"/>
            <a:ext cx="497693" cy="66841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90A91C65-35E6-6745-942A-14C0DD1ABB4D}"/>
              </a:ext>
            </a:extLst>
          </p:cNvPr>
          <p:cNvSpPr/>
          <p:nvPr/>
        </p:nvSpPr>
        <p:spPr>
          <a:xfrm>
            <a:off x="5546331" y="1732608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o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A09EA62-6BB1-B54D-B9FD-C765138435ED}"/>
              </a:ext>
            </a:extLst>
          </p:cNvPr>
          <p:cNvSpPr/>
          <p:nvPr/>
        </p:nvSpPr>
        <p:spPr>
          <a:xfrm>
            <a:off x="5528454" y="2947765"/>
            <a:ext cx="666752" cy="666752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w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2E81255-8F80-1E43-8961-59E737180E30}"/>
              </a:ext>
            </a:extLst>
          </p:cNvPr>
          <p:cNvCxnSpPr>
            <a:cxnSpLocks/>
            <a:stCxn id="18" idx="6"/>
            <a:endCxn id="134" idx="1"/>
          </p:cNvCxnSpPr>
          <p:nvPr/>
        </p:nvCxnSpPr>
        <p:spPr>
          <a:xfrm>
            <a:off x="4987947" y="1363509"/>
            <a:ext cx="656028" cy="466743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8BF09BE-3CB3-4947-826D-7818AA15E3A7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5861830" y="2399360"/>
            <a:ext cx="17877" cy="54840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0176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13763</TotalTime>
  <Words>699</Words>
  <Application>Microsoft Macintosh PowerPoint</Application>
  <PresentationFormat>On-screen Show (4:3)</PresentationFormat>
  <Paragraphs>331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-apple-system</vt:lpstr>
      <vt:lpstr>Encode Sans Normal Black</vt:lpstr>
      <vt:lpstr>Open Sans</vt:lpstr>
      <vt:lpstr>Open Sans Light</vt:lpstr>
      <vt:lpstr>Uni Sans Regular</vt:lpstr>
      <vt:lpstr>Apple Chancery</vt:lpstr>
      <vt:lpstr>Arial</vt:lpstr>
      <vt:lpstr>Calibri</vt:lpstr>
      <vt:lpstr>Cambria Math</vt:lpstr>
      <vt:lpstr>Lucida Grande</vt:lpstr>
      <vt:lpstr>Custom Design</vt:lpstr>
      <vt:lpstr>1_Custom Design</vt:lpstr>
      <vt:lpstr>PowerPoint Presentation</vt:lpstr>
      <vt:lpstr>CSS143 Computer Programming (II)</vt:lpstr>
      <vt:lpstr>Autocomplete </vt:lpstr>
      <vt:lpstr>Autocomplete </vt:lpstr>
      <vt:lpstr>Autocomplete </vt:lpstr>
      <vt:lpstr>Trie</vt:lpstr>
      <vt:lpstr>Trie</vt:lpstr>
      <vt:lpstr>Trie</vt:lpstr>
      <vt:lpstr>Trie</vt:lpstr>
      <vt:lpstr>Trie</vt:lpstr>
      <vt:lpstr>Trie</vt:lpstr>
      <vt:lpstr>Trie</vt:lpstr>
      <vt:lpstr>Course Structure Review</vt:lpstr>
      <vt:lpstr>Review</vt:lpstr>
      <vt:lpstr>Review</vt:lpstr>
      <vt:lpstr>Problem Solving</vt:lpstr>
      <vt:lpstr>Coding</vt:lpstr>
      <vt:lpstr>Coding</vt:lpstr>
      <vt:lpstr>Source Control</vt:lpstr>
      <vt:lpstr>Expectation Highlights</vt:lpstr>
      <vt:lpstr>Stay in touch</vt:lpstr>
      <vt:lpstr>Final Exam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1174</cp:revision>
  <cp:lastPrinted>2016-02-10T20:19:12Z</cp:lastPrinted>
  <dcterms:created xsi:type="dcterms:W3CDTF">2014-10-14T00:51:43Z</dcterms:created>
  <dcterms:modified xsi:type="dcterms:W3CDTF">2020-03-11T04:29:00Z</dcterms:modified>
</cp:coreProperties>
</file>